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66" r:id="rId4"/>
    <p:sldId id="292" r:id="rId5"/>
    <p:sldId id="267" r:id="rId6"/>
    <p:sldId id="268" r:id="rId7"/>
    <p:sldId id="261" r:id="rId8"/>
    <p:sldId id="270" r:id="rId9"/>
    <p:sldId id="271" r:id="rId10"/>
    <p:sldId id="299" r:id="rId11"/>
    <p:sldId id="307" r:id="rId12"/>
    <p:sldId id="308" r:id="rId13"/>
    <p:sldId id="306" r:id="rId14"/>
    <p:sldId id="303" r:id="rId15"/>
    <p:sldId id="304" r:id="rId16"/>
    <p:sldId id="309" r:id="rId17"/>
    <p:sldId id="276" r:id="rId18"/>
    <p:sldId id="280" r:id="rId19"/>
    <p:sldId id="281"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1">
          <p15:clr>
            <a:srgbClr val="A4A3A4"/>
          </p15:clr>
        </p15:guide>
        <p15:guide id="2" orient="horz" pos="3157">
          <p15:clr>
            <a:srgbClr val="A4A3A4"/>
          </p15:clr>
        </p15:guide>
        <p15:guide id="3" pos="3779">
          <p15:clr>
            <a:srgbClr val="A4A3A4"/>
          </p15:clr>
        </p15:guide>
        <p15:guide id="4" pos="481">
          <p15:clr>
            <a:srgbClr val="A4A3A4"/>
          </p15:clr>
        </p15:guide>
        <p15:guide id="5" pos="7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p:cViewPr varScale="1">
        <p:scale>
          <a:sx n="104" d="100"/>
          <a:sy n="104" d="100"/>
        </p:scale>
        <p:origin x="618" y="120"/>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62265C-CFB5-4B78-A429-8BCFC2FD0A76}" type="slidenum">
              <a:rPr lang="zh-CN" altLang="en-US" smtClean="0"/>
              <a:pPr/>
              <a:t>9</a:t>
            </a:fld>
            <a:endParaRPr lang="zh-CN" altLang="en-US"/>
          </a:p>
        </p:txBody>
      </p:sp>
    </p:spTree>
    <p:extLst>
      <p:ext uri="{BB962C8B-B14F-4D97-AF65-F5344CB8AC3E}">
        <p14:creationId xmlns:p14="http://schemas.microsoft.com/office/powerpoint/2010/main" val="13658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extLst>
      <p:ext uri="{BB962C8B-B14F-4D97-AF65-F5344CB8AC3E}">
        <p14:creationId xmlns:p14="http://schemas.microsoft.com/office/powerpoint/2010/main" val="564415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extLst>
      <p:ext uri="{BB962C8B-B14F-4D97-AF65-F5344CB8AC3E}">
        <p14:creationId xmlns:p14="http://schemas.microsoft.com/office/powerpoint/2010/main" val="2910639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extLst>
      <p:ext uri="{BB962C8B-B14F-4D97-AF65-F5344CB8AC3E}">
        <p14:creationId xmlns:p14="http://schemas.microsoft.com/office/powerpoint/2010/main" val="190973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extLst>
      <p:ext uri="{BB962C8B-B14F-4D97-AF65-F5344CB8AC3E}">
        <p14:creationId xmlns:p14="http://schemas.microsoft.com/office/powerpoint/2010/main" val="870769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extLst>
      <p:ext uri="{BB962C8B-B14F-4D97-AF65-F5344CB8AC3E}">
        <p14:creationId xmlns:p14="http://schemas.microsoft.com/office/powerpoint/2010/main" val="247781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extLst>
      <p:ext uri="{BB962C8B-B14F-4D97-AF65-F5344CB8AC3E}">
        <p14:creationId xmlns:p14="http://schemas.microsoft.com/office/powerpoint/2010/main" val="2348411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1381644" cy="830997"/>
          </a:xfrm>
          <a:prstGeom prst="rect">
            <a:avLst/>
          </a:prstGeom>
        </p:spPr>
        <p:txBody>
          <a:bodyPr wrap="square">
            <a:spAutoFit/>
          </a:bodyPr>
          <a:lstStyle/>
          <a:p>
            <a:pPr algn="ctr"/>
            <a:r>
              <a:rPr lang="zh-CN" altLang="en-US" sz="4800" dirty="0">
                <a:solidFill>
                  <a:schemeClr val="bg1"/>
                </a:solidFill>
              </a:rPr>
              <a:t>基于</a:t>
            </a:r>
            <a:r>
              <a:rPr lang="en-US" altLang="zh-CN" sz="4800" dirty="0">
                <a:solidFill>
                  <a:schemeClr val="bg1"/>
                </a:solidFill>
              </a:rPr>
              <a:t>spring</a:t>
            </a:r>
            <a:r>
              <a:rPr lang="zh-CN" altLang="en-US" sz="4800" dirty="0">
                <a:solidFill>
                  <a:schemeClr val="bg1"/>
                </a:solidFill>
              </a:rPr>
              <a:t>框架的电影订票系统</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系统首页界面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701503"/>
            <a:ext cx="11703884" cy="595964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资讯信息详情界面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781624"/>
            <a:ext cx="11666938" cy="5863169"/>
          </a:xfrm>
          <a:prstGeom prst="rect">
            <a:avLst/>
          </a:prstGeom>
          <a:noFill/>
          <a:ln w="9525">
            <a:noFill/>
            <a:miter lim="800000"/>
            <a:headEnd/>
            <a:tailEnd/>
          </a:ln>
        </p:spPr>
      </p:pic>
    </p:spTree>
    <p:extLst>
      <p:ext uri="{BB962C8B-B14F-4D97-AF65-F5344CB8AC3E}">
        <p14:creationId xmlns:p14="http://schemas.microsoft.com/office/powerpoint/2010/main" val="261440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电影信息详情界面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797982"/>
            <a:ext cx="11676175" cy="5863169"/>
          </a:xfrm>
          <a:prstGeom prst="rect">
            <a:avLst/>
          </a:prstGeom>
          <a:noFill/>
          <a:ln w="9525">
            <a:noFill/>
            <a:miter lim="800000"/>
            <a:headEnd/>
            <a:tailEnd/>
          </a:ln>
        </p:spPr>
      </p:pic>
    </p:spTree>
    <p:extLst>
      <p:ext uri="{BB962C8B-B14F-4D97-AF65-F5344CB8AC3E}">
        <p14:creationId xmlns:p14="http://schemas.microsoft.com/office/powerpoint/2010/main" val="1383481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管理员主界面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79298" y="907756"/>
            <a:ext cx="11659701" cy="5608304"/>
          </a:xfrm>
          <a:prstGeom prst="rect">
            <a:avLst/>
          </a:prstGeom>
          <a:noFill/>
          <a:ln w="9525">
            <a:noFill/>
            <a:miter lim="800000"/>
            <a:headEnd/>
            <a:tailEnd/>
          </a:ln>
        </p:spPr>
      </p:pic>
    </p:spTree>
    <p:extLst>
      <p:ext uri="{BB962C8B-B14F-4D97-AF65-F5344CB8AC3E}">
        <p14:creationId xmlns:p14="http://schemas.microsoft.com/office/powerpoint/2010/main" val="399960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用户管理界面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373254" y="844936"/>
            <a:ext cx="11257029" cy="5665544"/>
          </a:xfrm>
          <a:prstGeom prst="rect">
            <a:avLst/>
          </a:prstGeom>
          <a:noFill/>
          <a:ln w="9525">
            <a:noFill/>
            <a:miter lim="800000"/>
            <a:headEnd/>
            <a:tailEnd/>
          </a:ln>
        </p:spPr>
      </p:pic>
    </p:spTree>
    <p:extLst>
      <p:ext uri="{BB962C8B-B14F-4D97-AF65-F5344CB8AC3E}">
        <p14:creationId xmlns:p14="http://schemas.microsoft.com/office/powerpoint/2010/main" val="22776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资讯信息管理界面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885950"/>
            <a:ext cx="11713120" cy="5671484"/>
          </a:xfrm>
          <a:prstGeom prst="rect">
            <a:avLst/>
          </a:prstGeom>
          <a:noFill/>
          <a:ln w="9525">
            <a:noFill/>
            <a:miter lim="800000"/>
            <a:headEnd/>
            <a:tailEnd/>
          </a:ln>
        </p:spPr>
      </p:pic>
    </p:spTree>
    <p:extLst>
      <p:ext uri="{BB962C8B-B14F-4D97-AF65-F5344CB8AC3E}">
        <p14:creationId xmlns:p14="http://schemas.microsoft.com/office/powerpoint/2010/main" val="197559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电影信息管理界面</a:t>
            </a:r>
            <a:endParaRPr lang="zh-CN" sz="3200" dirty="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p:blipFill>
        <p:spPr bwMode="auto">
          <a:xfrm>
            <a:off x="257207" y="885950"/>
            <a:ext cx="11694648" cy="5671484"/>
          </a:xfrm>
          <a:prstGeom prst="rect">
            <a:avLst/>
          </a:prstGeom>
          <a:noFill/>
          <a:ln w="9525">
            <a:noFill/>
            <a:miter lim="800000"/>
            <a:headEnd/>
            <a:tailEnd/>
          </a:ln>
        </p:spPr>
      </p:pic>
    </p:spTree>
    <p:extLst>
      <p:ext uri="{BB962C8B-B14F-4D97-AF65-F5344CB8AC3E}">
        <p14:creationId xmlns:p14="http://schemas.microsoft.com/office/powerpoint/2010/main" val="3041178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测试</a:t>
            </a:r>
            <a:r>
              <a:rPr lang="zh-CN" altLang="en-US" sz="3200" kern="0" dirty="0">
                <a:solidFill>
                  <a:schemeClr val="bg1"/>
                </a:solidFill>
                <a:latin typeface="黑体" panose="02010609060101010101" charset="-122"/>
                <a:ea typeface="黑体" panose="02010609060101010101" charset="-122"/>
              </a:rPr>
              <a:t>方法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3785652"/>
          </a:xfrm>
          <a:prstGeom prst="rect">
            <a:avLst/>
          </a:prstGeom>
        </p:spPr>
        <p:txBody>
          <a:bodyPr wrap="square">
            <a:spAutoFit/>
          </a:bodyPr>
          <a:lstStyle/>
          <a:p>
            <a:r>
              <a:rPr lang="zh-CN" altLang="en-US" sz="2000" dirty="0"/>
              <a:t>系统测试不仅仅是发现系统潜在的</a:t>
            </a:r>
            <a:r>
              <a:rPr lang="en-US" altLang="zh-CN" sz="2000" dirty="0"/>
              <a:t>BUG</a:t>
            </a:r>
            <a:r>
              <a:rPr lang="zh-CN" altLang="en-US" sz="2000" dirty="0"/>
              <a:t>或错误，而更为重要的是为用户提供一个良好的体验和安全可使用的产品服务。而通过发现错误或潜在的问题，将有助于提升产品的竞争力，这也是软件测试的其中的重要目的之一。</a:t>
            </a:r>
          </a:p>
          <a:p>
            <a:r>
              <a:rPr lang="zh-CN" altLang="en-US" sz="2000" dirty="0"/>
              <a:t>尽管软件测试的方法有好几种，但现目前主要采用的是包括以功能性为主要测试方向的黑盒测试以及以逻辑性为主要测试方向的白盒测试，由于这也是二种不一样的测试方式，因此最先白盒测试是依据程序的内部结构逻辑总体设计测试测试用例的方式。 因而，也称之为构造测试和夹层玻璃实例测试，将手机软件视为全透明的黑盒，依据程序的构造和解决逻辑挑选适宜的测试实例，测试手机软件的逻辑途径和步骤， 科学研究其与设计方案是不是一致的黑盒测试主要是挑选充足的测试测试用例，充足遮盖源码，尽量多地发觉程序中产生的不正确。 关键有这两种方式。 一种称为逻辑未来展望法，另一种称为途径未来展望法。</a:t>
            </a:r>
          </a:p>
          <a:p>
            <a:r>
              <a:rPr lang="zh-CN" altLang="en-US" sz="2000" dirty="0"/>
              <a:t>黑盒测试：又被称为作用测试、数据驱动测试等，将精确测量目标视为白盒，彻底不考虑到程序的构造和特点，只需依据说明书查验程序的作用是不是常规应用就可以。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3477875"/>
          </a:xfrm>
          <a:prstGeom prst="rect">
            <a:avLst/>
          </a:prstGeom>
          <a:noFill/>
          <a:ln w="9525">
            <a:noFill/>
          </a:ln>
        </p:spPr>
        <p:txBody>
          <a:bodyPr wrap="square">
            <a:spAutoFit/>
          </a:bodyPr>
          <a:lstStyle/>
          <a:p>
            <a:r>
              <a:rPr lang="en-US" sz="2000" dirty="0"/>
              <a:t> </a:t>
            </a:r>
            <a:endParaRPr lang="zh-CN" altLang="en-US" sz="2000" dirty="0"/>
          </a:p>
          <a:p>
            <a:r>
              <a:rPr lang="zh-CN" altLang="en-US" sz="2000" dirty="0"/>
              <a:t>本次论文介绍了开发电影订票系统的全部过程，该系统运用了</a:t>
            </a:r>
            <a:r>
              <a:rPr lang="en-US" altLang="zh-CN" sz="2000" dirty="0"/>
              <a:t>java</a:t>
            </a:r>
            <a:r>
              <a:rPr lang="zh-CN" altLang="en-US" sz="2000" dirty="0"/>
              <a:t>语言进行编写、</a:t>
            </a:r>
            <a:r>
              <a:rPr lang="en-US" altLang="zh-CN" sz="2000" dirty="0"/>
              <a:t>MySQL</a:t>
            </a:r>
            <a:r>
              <a:rPr lang="zh-CN" altLang="en-US" sz="2000" dirty="0"/>
              <a:t>数据库存储数据和</a:t>
            </a:r>
            <a:r>
              <a:rPr lang="en-US" altLang="zh-CN" sz="2000" dirty="0" err="1"/>
              <a:t>springboot</a:t>
            </a:r>
            <a:r>
              <a:rPr lang="zh-CN" altLang="en-US" sz="2000" dirty="0"/>
              <a:t>框架搭建出了一款简洁方便的电影订票系统。对用户来说，只有简单的操作，不需要担心复杂的界面，难懂的操作来完成电影订票系统最基本的工作，节约时间和资源。对管理员来说，可以清晰明了的检查电影订票的管理情况，增删改查都通过后台系统完成，得益于数据库建表的工作大大简化。使得开发者和管理员的工作变得更加方便简单。</a:t>
            </a:r>
          </a:p>
          <a:p>
            <a:r>
              <a:rPr lang="zh-CN" altLang="en-US" sz="2000" dirty="0"/>
              <a:t>由于作者的技术水平有限，还有很多问题没有解决，有一些功能还未添加：界面风格过于生硬，大片空间没有进行合理利用；总体上说，此次电影订票系统相对于那些已经非常成熟的管理系统还差得远，只能算上一个雏形，所达到的标准只能令作者勉强满意，之后仍需继续改进，努力完成上述功能，让其成为一个可以为大众使用的，真正的电影订票系统。</a:t>
            </a:r>
          </a:p>
          <a:p>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736336"/>
            <a:ext cx="11520487" cy="5909310"/>
          </a:xfrm>
          <a:prstGeom prst="rect">
            <a:avLst/>
          </a:prstGeom>
        </p:spPr>
        <p:txBody>
          <a:bodyPr wrap="square">
            <a:spAutoFit/>
          </a:bodyPr>
          <a:lstStyle/>
          <a:p>
            <a:pPr lvl="0"/>
            <a:r>
              <a:rPr lang="en-US" altLang="zh-CN" dirty="0"/>
              <a:t>[1] </a:t>
            </a:r>
            <a:r>
              <a:rPr lang="zh-CN" altLang="en-US" dirty="0"/>
              <a:t>罗尹奇</a:t>
            </a:r>
            <a:r>
              <a:rPr lang="en-US" altLang="zh-CN" dirty="0"/>
              <a:t>.</a:t>
            </a:r>
            <a:r>
              <a:rPr lang="zh-CN" altLang="en-US" dirty="0"/>
              <a:t>基于</a:t>
            </a:r>
            <a:r>
              <a:rPr lang="en-US" altLang="zh-CN" dirty="0"/>
              <a:t>JNI</a:t>
            </a:r>
            <a:r>
              <a:rPr lang="zh-CN" altLang="en-US" dirty="0"/>
              <a:t>的</a:t>
            </a:r>
            <a:r>
              <a:rPr lang="en-US" altLang="zh-CN" dirty="0"/>
              <a:t>MySQL</a:t>
            </a:r>
            <a:r>
              <a:rPr lang="zh-CN" altLang="en-US" dirty="0"/>
              <a:t>数据库访问性能优化研究</a:t>
            </a:r>
            <a:r>
              <a:rPr lang="en-US" altLang="zh-CN" dirty="0"/>
              <a:t>[J].</a:t>
            </a:r>
            <a:r>
              <a:rPr lang="zh-CN" altLang="en-US" dirty="0"/>
              <a:t>电子元器件与信息技术，</a:t>
            </a:r>
            <a:r>
              <a:rPr lang="en-US" altLang="zh-CN" dirty="0"/>
              <a:t>2021</a:t>
            </a:r>
            <a:r>
              <a:rPr lang="zh-CN" altLang="en-US" dirty="0"/>
              <a:t>，</a:t>
            </a:r>
            <a:r>
              <a:rPr lang="en-US" altLang="zh-CN" dirty="0"/>
              <a:t>5(12):3-6.DOI:10.19772/j.cnki.2096-4455.2021.12.002.</a:t>
            </a:r>
          </a:p>
          <a:p>
            <a:pPr lvl="0"/>
            <a:r>
              <a:rPr lang="en-US" altLang="zh-CN" dirty="0"/>
              <a:t>[2] </a:t>
            </a:r>
            <a:r>
              <a:rPr lang="zh-CN" altLang="en-US" dirty="0"/>
              <a:t>郑若鹢</a:t>
            </a:r>
            <a:r>
              <a:rPr lang="en-US" altLang="zh-CN" dirty="0"/>
              <a:t>.</a:t>
            </a:r>
            <a:r>
              <a:rPr lang="zh-CN" altLang="en-US" dirty="0"/>
              <a:t>应用</a:t>
            </a:r>
            <a:r>
              <a:rPr lang="en-US" altLang="zh-CN" dirty="0"/>
              <a:t>SSM</a:t>
            </a:r>
            <a:r>
              <a:rPr lang="zh-CN" altLang="en-US" dirty="0"/>
              <a:t>框架的资产管理系统的设计与实现</a:t>
            </a:r>
            <a:r>
              <a:rPr lang="en-US" altLang="zh-CN" dirty="0"/>
              <a:t>[J].</a:t>
            </a:r>
            <a:r>
              <a:rPr lang="zh-CN" altLang="en-US" dirty="0"/>
              <a:t>福建电脑，</a:t>
            </a:r>
            <a:r>
              <a:rPr lang="en-US" altLang="zh-CN" dirty="0"/>
              <a:t>2019</a:t>
            </a:r>
            <a:r>
              <a:rPr lang="zh-CN" altLang="en-US" dirty="0"/>
              <a:t>，</a:t>
            </a:r>
            <a:r>
              <a:rPr lang="en-US" altLang="zh-CN" dirty="0"/>
              <a:t>35(12):9-12.DOI:10.16707/j.cnki.fjpc.2019.12.003.</a:t>
            </a:r>
          </a:p>
          <a:p>
            <a:pPr lvl="0"/>
            <a:r>
              <a:rPr lang="en-US" altLang="zh-CN" dirty="0"/>
              <a:t>[3] </a:t>
            </a:r>
            <a:r>
              <a:rPr lang="zh-CN" altLang="en-US" dirty="0"/>
              <a:t>陈嵩</a:t>
            </a:r>
            <a:r>
              <a:rPr lang="en-US" altLang="zh-CN" dirty="0"/>
              <a:t>.</a:t>
            </a:r>
            <a:r>
              <a:rPr lang="zh-CN" altLang="en-US" dirty="0"/>
              <a:t>基于</a:t>
            </a:r>
            <a:r>
              <a:rPr lang="en-US" altLang="zh-CN" dirty="0"/>
              <a:t>J2EE</a:t>
            </a:r>
            <a:r>
              <a:rPr lang="zh-CN" altLang="en-US" dirty="0"/>
              <a:t>技术的</a:t>
            </a:r>
            <a:r>
              <a:rPr lang="en-US" altLang="zh-CN" dirty="0"/>
              <a:t>CRM</a:t>
            </a:r>
            <a:r>
              <a:rPr lang="zh-CN" altLang="en-US" dirty="0"/>
              <a:t>系统的设计和实现</a:t>
            </a:r>
            <a:r>
              <a:rPr lang="en-US" altLang="zh-CN" dirty="0"/>
              <a:t>[D].</a:t>
            </a:r>
            <a:r>
              <a:rPr lang="zh-CN" altLang="en-US" dirty="0"/>
              <a:t>天津大学，</a:t>
            </a:r>
            <a:r>
              <a:rPr lang="en-US" altLang="zh-CN" dirty="0"/>
              <a:t>2019.</a:t>
            </a:r>
          </a:p>
          <a:p>
            <a:pPr lvl="0"/>
            <a:r>
              <a:rPr lang="en-US" altLang="zh-CN" dirty="0"/>
              <a:t>[4] </a:t>
            </a:r>
            <a:r>
              <a:rPr lang="zh-CN" altLang="en-US" dirty="0"/>
              <a:t>高俊杰</a:t>
            </a:r>
            <a:r>
              <a:rPr lang="en-US" altLang="zh-CN" dirty="0"/>
              <a:t>.</a:t>
            </a:r>
            <a:r>
              <a:rPr lang="zh-CN" altLang="en-US" dirty="0"/>
              <a:t>基于</a:t>
            </a:r>
            <a:r>
              <a:rPr lang="en-US" altLang="zh-CN" dirty="0"/>
              <a:t>BS</a:t>
            </a:r>
            <a:r>
              <a:rPr lang="zh-CN" altLang="en-US" dirty="0"/>
              <a:t>模式电子商务系统的设计与实现</a:t>
            </a:r>
            <a:r>
              <a:rPr lang="en-US" altLang="zh-CN" dirty="0"/>
              <a:t>[D].</a:t>
            </a:r>
            <a:r>
              <a:rPr lang="zh-CN" altLang="en-US" dirty="0"/>
              <a:t>天津大学，</a:t>
            </a:r>
            <a:r>
              <a:rPr lang="en-US" altLang="zh-CN" dirty="0"/>
              <a:t>2018.</a:t>
            </a:r>
          </a:p>
          <a:p>
            <a:pPr lvl="0"/>
            <a:r>
              <a:rPr lang="en-US" altLang="zh-CN" dirty="0"/>
              <a:t>[5] </a:t>
            </a:r>
            <a:r>
              <a:rPr lang="zh-CN" altLang="en-US" dirty="0"/>
              <a:t>薛建利</a:t>
            </a:r>
            <a:r>
              <a:rPr lang="en-US" altLang="zh-CN" dirty="0"/>
              <a:t>. </a:t>
            </a:r>
            <a:r>
              <a:rPr lang="zh-CN" altLang="en-US" dirty="0"/>
              <a:t>基于</a:t>
            </a:r>
            <a:r>
              <a:rPr lang="en-US" altLang="zh-CN" dirty="0"/>
              <a:t>B/S</a:t>
            </a:r>
            <a:r>
              <a:rPr lang="zh-CN" altLang="en-US" dirty="0"/>
              <a:t>旅游综合管理系统的设计与实现</a:t>
            </a:r>
            <a:r>
              <a:rPr lang="en-US" altLang="zh-CN" dirty="0"/>
              <a:t>[D].</a:t>
            </a:r>
            <a:r>
              <a:rPr lang="zh-CN" altLang="en-US" dirty="0"/>
              <a:t>西安电子科技大学，</a:t>
            </a:r>
            <a:r>
              <a:rPr lang="en-US" altLang="zh-CN" dirty="0"/>
              <a:t>2020.</a:t>
            </a:r>
          </a:p>
          <a:p>
            <a:pPr lvl="0"/>
            <a:r>
              <a:rPr lang="en-US" altLang="zh-CN" dirty="0"/>
              <a:t>[6] </a:t>
            </a:r>
            <a:r>
              <a:rPr lang="zh-CN" altLang="en-US" dirty="0"/>
              <a:t>张振超，吴杰，陈序蓬</a:t>
            </a:r>
            <a:r>
              <a:rPr lang="en-US" altLang="zh-CN" dirty="0"/>
              <a:t>.</a:t>
            </a:r>
            <a:r>
              <a:rPr lang="zh-CN" altLang="en-US" dirty="0"/>
              <a:t>浅谈</a:t>
            </a:r>
            <a:r>
              <a:rPr lang="en-US" altLang="zh-CN" dirty="0"/>
              <a:t>Java</a:t>
            </a:r>
            <a:r>
              <a:rPr lang="zh-CN" altLang="en-US" dirty="0"/>
              <a:t>中</a:t>
            </a:r>
            <a:r>
              <a:rPr lang="en-US" altLang="zh-CN" dirty="0" err="1"/>
              <a:t>Mysql</a:t>
            </a:r>
            <a:r>
              <a:rPr lang="zh-CN" altLang="en-US" dirty="0"/>
              <a:t>数据库的连接与操作</a:t>
            </a:r>
            <a:r>
              <a:rPr lang="en-US" altLang="zh-CN" dirty="0"/>
              <a:t>[J].</a:t>
            </a:r>
            <a:r>
              <a:rPr lang="zh-CN" altLang="en-US" dirty="0"/>
              <a:t>信息记录材料，</a:t>
            </a:r>
            <a:r>
              <a:rPr lang="en-US" altLang="zh-CN" dirty="0"/>
              <a:t>2020</a:t>
            </a:r>
            <a:r>
              <a:rPr lang="zh-CN" altLang="en-US" dirty="0"/>
              <a:t>，</a:t>
            </a:r>
            <a:r>
              <a:rPr lang="en-US" altLang="zh-CN" dirty="0"/>
              <a:t>21(02):144-145.DOI:10.16009/j.cnki.cn13-1295/tq.2020.02.089.</a:t>
            </a:r>
          </a:p>
          <a:p>
            <a:pPr lvl="0"/>
            <a:r>
              <a:rPr lang="en-US" altLang="zh-CN" dirty="0"/>
              <a:t>[7] </a:t>
            </a:r>
            <a:r>
              <a:rPr lang="zh-CN" altLang="en-US" dirty="0"/>
              <a:t>苏文瑾</a:t>
            </a:r>
            <a:r>
              <a:rPr lang="en-US" altLang="zh-CN" dirty="0"/>
              <a:t>.“MySQL</a:t>
            </a:r>
            <a:r>
              <a:rPr lang="zh-CN" altLang="en-US" dirty="0"/>
              <a:t>数据库”课程教学难点分析</a:t>
            </a:r>
            <a:r>
              <a:rPr lang="en-US" altLang="zh-CN" dirty="0"/>
              <a:t>——</a:t>
            </a:r>
            <a:r>
              <a:rPr lang="zh-CN" altLang="en-US" dirty="0"/>
              <a:t>以数据库设计为例</a:t>
            </a:r>
            <a:r>
              <a:rPr lang="en-US" altLang="zh-CN" dirty="0"/>
              <a:t>[J].</a:t>
            </a:r>
            <a:r>
              <a:rPr lang="zh-CN" altLang="en-US" dirty="0"/>
              <a:t>无线互联科技，</a:t>
            </a:r>
            <a:r>
              <a:rPr lang="en-US" altLang="zh-CN" dirty="0"/>
              <a:t>2021</a:t>
            </a:r>
            <a:r>
              <a:rPr lang="zh-CN" altLang="en-US" dirty="0"/>
              <a:t>，</a:t>
            </a:r>
            <a:r>
              <a:rPr lang="en-US" altLang="zh-CN" dirty="0"/>
              <a:t>18(12):119-120.</a:t>
            </a:r>
          </a:p>
          <a:p>
            <a:pPr lvl="0"/>
            <a:r>
              <a:rPr lang="en-US" altLang="zh-CN" dirty="0"/>
              <a:t>[8]</a:t>
            </a:r>
            <a:r>
              <a:rPr lang="zh-CN" altLang="en-US" dirty="0"/>
              <a:t>毕超群</a:t>
            </a:r>
            <a:r>
              <a:rPr lang="en-US" altLang="zh-CN" dirty="0"/>
              <a:t>.</a:t>
            </a:r>
            <a:r>
              <a:rPr lang="zh-CN" altLang="en-US" dirty="0"/>
              <a:t>计算机数据库开发的必要性设计原则</a:t>
            </a:r>
            <a:r>
              <a:rPr lang="en-US" altLang="zh-CN" dirty="0"/>
              <a:t>[J].</a:t>
            </a:r>
            <a:r>
              <a:rPr lang="zh-CN" altLang="en-US" dirty="0"/>
              <a:t>电子技术，</a:t>
            </a:r>
            <a:r>
              <a:rPr lang="en-US" altLang="zh-CN" dirty="0"/>
              <a:t>2021</a:t>
            </a:r>
            <a:r>
              <a:rPr lang="zh-CN" altLang="en-US" dirty="0"/>
              <a:t>，</a:t>
            </a:r>
            <a:r>
              <a:rPr lang="en-US" altLang="zh-CN" dirty="0"/>
              <a:t>50(05):106-107.</a:t>
            </a:r>
          </a:p>
          <a:p>
            <a:pPr lvl="0"/>
            <a:r>
              <a:rPr lang="en-US" altLang="zh-CN" dirty="0"/>
              <a:t>[9] </a:t>
            </a:r>
            <a:r>
              <a:rPr lang="zh-CN" altLang="en-US" dirty="0"/>
              <a:t>王嘉庆，杨卫东，何亦征</a:t>
            </a:r>
            <a:r>
              <a:rPr lang="en-US" altLang="zh-CN" dirty="0"/>
              <a:t>.</a:t>
            </a:r>
            <a:r>
              <a:rPr lang="zh-CN" altLang="en-US" dirty="0"/>
              <a:t>关系数据库的实体间关系提取方法的研究</a:t>
            </a:r>
            <a:r>
              <a:rPr lang="en-US" altLang="zh-CN" dirty="0"/>
              <a:t>[J].</a:t>
            </a:r>
            <a:r>
              <a:rPr lang="zh-CN" altLang="en-US" dirty="0"/>
              <a:t>计算机应用与软件，</a:t>
            </a:r>
            <a:r>
              <a:rPr lang="en-US" altLang="zh-CN" dirty="0"/>
              <a:t>2019</a:t>
            </a:r>
            <a:r>
              <a:rPr lang="zh-CN" altLang="en-US" dirty="0"/>
              <a:t>，</a:t>
            </a:r>
            <a:r>
              <a:rPr lang="en-US" altLang="zh-CN" dirty="0"/>
              <a:t>36(10):10-16+38.</a:t>
            </a:r>
          </a:p>
          <a:p>
            <a:pPr lvl="0"/>
            <a:r>
              <a:rPr lang="en-US" altLang="zh-CN" dirty="0"/>
              <a:t>[10]Joseph Stone Capital shares some tips on losses and profit in financial management[J]. M2 </a:t>
            </a:r>
            <a:r>
              <a:rPr lang="en-US" altLang="zh-CN" dirty="0" err="1"/>
              <a:t>Presswire</a:t>
            </a:r>
            <a:r>
              <a:rPr lang="zh-CN" altLang="en-US" dirty="0"/>
              <a:t>， </a:t>
            </a:r>
            <a:r>
              <a:rPr lang="en-US" altLang="zh-CN" dirty="0"/>
              <a:t>2022.</a:t>
            </a:r>
          </a:p>
          <a:p>
            <a:pPr lvl="0"/>
            <a:r>
              <a:rPr lang="en-US" altLang="zh-CN" dirty="0"/>
              <a:t>[11]Issue Information: European Financial Management 2/2022[J]. European Financial Management</a:t>
            </a:r>
            <a:r>
              <a:rPr lang="zh-CN" altLang="en-US" dirty="0"/>
              <a:t>， </a:t>
            </a:r>
            <a:r>
              <a:rPr lang="en-US" altLang="zh-CN" dirty="0"/>
              <a:t>2022</a:t>
            </a:r>
            <a:r>
              <a:rPr lang="zh-CN" altLang="en-US" dirty="0"/>
              <a:t>， </a:t>
            </a:r>
            <a:r>
              <a:rPr lang="en-US" altLang="zh-CN" dirty="0"/>
              <a:t>28(2) : 325-325.</a:t>
            </a:r>
          </a:p>
          <a:p>
            <a:pPr lvl="0"/>
            <a:r>
              <a:rPr lang="en-US" altLang="zh-CN" dirty="0"/>
              <a:t>[12]Lai </a:t>
            </a:r>
            <a:r>
              <a:rPr lang="en-US" altLang="zh-CN" dirty="0" err="1"/>
              <a:t>Maotao</a:t>
            </a:r>
            <a:r>
              <a:rPr lang="en-US" altLang="zh-CN" dirty="0"/>
              <a:t> and Ning Xin. Smart Financial Management System Based on Data Ming and Man-Machine Management[J]. Wireless Communications and Mobile Computing</a:t>
            </a:r>
            <a:r>
              <a:rPr lang="zh-CN" altLang="en-US" dirty="0"/>
              <a:t>， </a:t>
            </a:r>
            <a:r>
              <a:rPr lang="en-US" altLang="zh-CN" dirty="0"/>
              <a:t>2022</a:t>
            </a:r>
            <a:r>
              <a:rPr lang="zh-CN" altLang="en-US" dirty="0"/>
              <a:t>， </a:t>
            </a:r>
            <a:r>
              <a:rPr lang="en-US" altLang="zh-CN" dirty="0"/>
              <a:t>2022.</a:t>
            </a:r>
          </a:p>
          <a:p>
            <a:pPr lvl="0"/>
            <a:r>
              <a:rPr lang="en-US" altLang="zh-CN" dirty="0"/>
              <a:t>[13] </a:t>
            </a:r>
            <a:r>
              <a:rPr lang="zh-CN" altLang="en-US" dirty="0"/>
              <a:t>安东升</a:t>
            </a:r>
            <a:r>
              <a:rPr lang="en-US" altLang="zh-CN" dirty="0"/>
              <a:t>. </a:t>
            </a:r>
            <a:r>
              <a:rPr lang="zh-CN" altLang="en-US" dirty="0"/>
              <a:t>企业</a:t>
            </a:r>
            <a:r>
              <a:rPr lang="en-US" altLang="zh-CN" dirty="0"/>
              <a:t>ERP</a:t>
            </a:r>
            <a:r>
              <a:rPr lang="zh-CN" altLang="en-US" dirty="0"/>
              <a:t>采购销售管理系统的设计与实现</a:t>
            </a:r>
            <a:r>
              <a:rPr lang="en-US" altLang="zh-CN" dirty="0"/>
              <a:t>[D].</a:t>
            </a:r>
            <a:r>
              <a:rPr lang="zh-CN" altLang="en-US" dirty="0"/>
              <a:t>吉林大学，</a:t>
            </a:r>
            <a:r>
              <a:rPr lang="en-US" altLang="zh-CN" dirty="0"/>
              <a:t>2018.</a:t>
            </a:r>
          </a:p>
          <a:p>
            <a:pPr lvl="0"/>
            <a:r>
              <a:rPr lang="en-US" altLang="zh-CN" dirty="0"/>
              <a:t>[14]</a:t>
            </a:r>
            <a:r>
              <a:rPr lang="zh-CN" altLang="en-US" dirty="0"/>
              <a:t>司源，戴跃洪</a:t>
            </a:r>
            <a:r>
              <a:rPr lang="en-US" altLang="zh-CN" dirty="0"/>
              <a:t>.</a:t>
            </a:r>
            <a:r>
              <a:rPr lang="zh-CN" altLang="en-US" dirty="0"/>
              <a:t>基于</a:t>
            </a:r>
            <a:r>
              <a:rPr lang="en-US" altLang="zh-CN" dirty="0"/>
              <a:t>SOA</a:t>
            </a:r>
            <a:r>
              <a:rPr lang="zh-CN" altLang="en-US" dirty="0"/>
              <a:t>的采购管理系统研究与设计</a:t>
            </a:r>
            <a:r>
              <a:rPr lang="en-US" altLang="zh-CN" dirty="0"/>
              <a:t>[J].</a:t>
            </a:r>
            <a:r>
              <a:rPr lang="zh-CN" altLang="en-US" dirty="0"/>
              <a:t>机械，</a:t>
            </a:r>
            <a:r>
              <a:rPr lang="en-US" altLang="zh-CN" dirty="0"/>
              <a:t>2019</a:t>
            </a:r>
            <a:r>
              <a:rPr lang="zh-CN" altLang="en-US" dirty="0"/>
              <a:t>，</a:t>
            </a:r>
            <a:r>
              <a:rPr lang="en-US" altLang="zh-CN" dirty="0"/>
              <a:t>36(11):61-63+66.</a:t>
            </a:r>
          </a:p>
          <a:p>
            <a:pPr lvl="0"/>
            <a:r>
              <a:rPr lang="en-US" altLang="zh-CN" dirty="0"/>
              <a:t>[15] </a:t>
            </a:r>
            <a:r>
              <a:rPr lang="zh-CN" altLang="en-US" dirty="0"/>
              <a:t>陈家全</a:t>
            </a:r>
            <a:r>
              <a:rPr lang="en-US" altLang="zh-CN" dirty="0"/>
              <a:t>. </a:t>
            </a:r>
            <a:r>
              <a:rPr lang="zh-CN" altLang="en-US" dirty="0"/>
              <a:t>县域义务教育均衡发展评价指标体系构建的研究</a:t>
            </a:r>
            <a:r>
              <a:rPr lang="en-US" altLang="zh-CN" dirty="0"/>
              <a:t>[D].</a:t>
            </a:r>
            <a:r>
              <a:rPr lang="zh-CN" altLang="en-US" dirty="0"/>
              <a:t>西南大学，</a:t>
            </a:r>
            <a:r>
              <a:rPr lang="en-US" altLang="zh-CN" dirty="0"/>
              <a:t>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271492" y="147320"/>
            <a:ext cx="5744614"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随着网络科技的不断发展以及人们经济水平的逐步提高，计算机如今已成为人们生活中不可缺少的一部分，为电影订票方便管理，基于</a:t>
            </a:r>
            <a:r>
              <a:rPr lang="en-US" altLang="zh-CN" dirty="0">
                <a:solidFill>
                  <a:schemeClr val="tx1"/>
                </a:solidFill>
              </a:rPr>
              <a:t>java</a:t>
            </a:r>
            <a:r>
              <a:rPr lang="zh-CN" altLang="en-US" dirty="0">
                <a:solidFill>
                  <a:schemeClr val="tx1"/>
                </a:solidFill>
              </a:rPr>
              <a:t>技术设计与实现了一款简洁、轻便的管理系统。本系统解决了电影订票事务中的主要问题，包括个人中心、用户管理、资讯类型管理、资讯信息管理、电影类型管理、电影信息管理、系统管理、订单管理等功能。</a:t>
            </a:r>
          </a:p>
          <a:p>
            <a:r>
              <a:rPr lang="zh-CN" altLang="en-US" dirty="0">
                <a:solidFill>
                  <a:schemeClr val="tx1"/>
                </a:solidFill>
              </a:rPr>
              <a:t>本系统采用了</a:t>
            </a:r>
            <a:r>
              <a:rPr lang="en-US" altLang="zh-CN" dirty="0">
                <a:solidFill>
                  <a:schemeClr val="tx1"/>
                </a:solidFill>
              </a:rPr>
              <a:t>java</a:t>
            </a:r>
            <a:r>
              <a:rPr lang="zh-CN" altLang="en-US" dirty="0">
                <a:solidFill>
                  <a:schemeClr val="tx1"/>
                </a:solidFill>
              </a:rPr>
              <a:t>语言的</a:t>
            </a:r>
            <a:r>
              <a:rPr lang="en-US" altLang="zh-CN" dirty="0" err="1">
                <a:solidFill>
                  <a:schemeClr val="tx1"/>
                </a:solidFill>
              </a:rPr>
              <a:t>springboot</a:t>
            </a:r>
            <a:r>
              <a:rPr lang="zh-CN" altLang="en-US" dirty="0">
                <a:solidFill>
                  <a:schemeClr val="tx1"/>
                </a:solidFill>
              </a:rPr>
              <a:t>框架，数据采用</a:t>
            </a:r>
            <a:r>
              <a:rPr lang="en-US" altLang="zh-CN" dirty="0">
                <a:solidFill>
                  <a:schemeClr val="tx1"/>
                </a:solidFill>
              </a:rPr>
              <a:t>MySQL</a:t>
            </a:r>
            <a:r>
              <a:rPr lang="zh-CN" altLang="en-US" dirty="0">
                <a:solidFill>
                  <a:schemeClr val="tx1"/>
                </a:solidFill>
              </a:rPr>
              <a:t>数据库进行存储。结合</a:t>
            </a:r>
            <a:r>
              <a:rPr lang="en-US" altLang="zh-CN" dirty="0">
                <a:solidFill>
                  <a:schemeClr val="tx1"/>
                </a:solidFill>
              </a:rPr>
              <a:t>B/S</a:t>
            </a:r>
            <a:r>
              <a:rPr lang="zh-CN" altLang="en-US" dirty="0">
                <a:solidFill>
                  <a:schemeClr val="tx1"/>
                </a:solidFill>
              </a:rPr>
              <a:t>结构进行开发设计，功能强大，界面化操作便于上手。本系统具有良好的易用性和安全性，系统功能齐全，可以满足电影订票的相关工作。</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感谢各位老师评判指导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a:solidFill>
                  <a:schemeClr val="bg1">
                    <a:lumMod val="95000"/>
                  </a:schemeClr>
                </a:solidFill>
                <a:latin typeface="+mj-ea"/>
                <a:ea typeface="+mj-ea"/>
              </a:rPr>
              <a:t>指导老师：</a:t>
            </a:r>
            <a:r>
              <a:rPr lang="en-US" altLang="zh-CN" dirty="0">
                <a:solidFill>
                  <a:schemeClr val="bg1">
                    <a:lumMod val="95000"/>
                  </a:schemeClr>
                </a:solidFill>
                <a:latin typeface="+mj-ea"/>
                <a:ea typeface="+mj-ea"/>
              </a:rPr>
              <a:t>PPT</a:t>
            </a:r>
            <a:r>
              <a:rPr lang="zh-CN" altLang="en-US" dirty="0">
                <a:solidFill>
                  <a:schemeClr val="bg1">
                    <a:lumMod val="95000"/>
                  </a:schemeClr>
                </a:solidFill>
                <a:latin typeface="+mj-ea"/>
                <a:ea typeface="+mj-ea"/>
              </a:rPr>
              <a:t>熊猫</a:t>
            </a:r>
            <a:endParaRPr lang="en-US" altLang="zh-CN" dirty="0">
              <a:solidFill>
                <a:schemeClr val="bg1">
                  <a:lumMod val="95000"/>
                </a:schemeClr>
              </a:solidFill>
              <a:latin typeface="+mj-ea"/>
              <a:ea typeface="+mj-ea"/>
            </a:endParaRPr>
          </a:p>
          <a:p>
            <a:pPr algn="ctr"/>
            <a:r>
              <a:rPr lang="zh-CN" altLang="en-US" dirty="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研究背景和意义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200329"/>
          </a:xfrm>
          <a:prstGeom prst="rect">
            <a:avLst/>
          </a:prstGeom>
        </p:spPr>
        <p:txBody>
          <a:bodyPr wrap="square">
            <a:spAutoFit/>
          </a:bodyPr>
          <a:lstStyle/>
          <a:p>
            <a:r>
              <a:rPr lang="zh-CN" altLang="en-US" dirty="0"/>
              <a:t>随着科学技术的不断发展，计算机现在已经成为了社会的必需品，人们通过网络可以获得海量的信息，这些信息可以和各行各业进行关联，电影订票系统也不例外，它给电影订票带来了更多的选择和便捷。</a:t>
            </a:r>
          </a:p>
          <a:p>
            <a:r>
              <a:rPr lang="zh-CN" altLang="en-US" dirty="0"/>
              <a:t>随着时代的发展和需求的不断提高，电影订票系统应对的数据量将越来越庞大，数据结构也会越来越复杂，因此本文所提出的电影订票系统具有实际意义，可提高效率，减少不必要的人力财力的损失，具有一定的现实意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拟解决的问题及特性</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416320"/>
          </a:xfrm>
          <a:prstGeom prst="rect">
            <a:avLst/>
          </a:prstGeom>
        </p:spPr>
        <p:txBody>
          <a:bodyPr wrap="square">
            <a:spAutoFit/>
          </a:bodyPr>
          <a:lstStyle/>
          <a:p>
            <a:r>
              <a:rPr lang="zh-CN" altLang="en-US" dirty="0"/>
              <a:t>面对高重复性机械性的工作，工作人员不可避免的会出现失误，而改正失误的成本也相当高。这些都为电影订票工作带来了新的问题</a:t>
            </a:r>
            <a:r>
              <a:rPr lang="en-US" altLang="zh-CN" dirty="0"/>
              <a:t>[1]</a:t>
            </a:r>
            <a:r>
              <a:rPr lang="zh-CN" altLang="en-US" dirty="0"/>
              <a:t>。从而急需开发一款这样的系统来解决这些问题，对高速发展的技术有着更强的适应性，只需要维护更新得当，大大的降低了人力成本。电影订票系统有以下几个特性：</a:t>
            </a:r>
          </a:p>
          <a:p>
            <a:r>
              <a:rPr lang="zh-CN" altLang="en-US" dirty="0"/>
              <a:t>（</a:t>
            </a:r>
            <a:r>
              <a:rPr lang="en-US" altLang="zh-CN" dirty="0"/>
              <a:t>1</a:t>
            </a:r>
            <a:r>
              <a:rPr lang="zh-CN" altLang="en-US" dirty="0"/>
              <a:t>）高自由度：电影订票系统是一种人性化设计的系统，可以根据用户的需要来添加不同功能的组件和界面，让电影订票系统更加的符合操作者的使用习惯，提供更多的便利功能。</a:t>
            </a:r>
          </a:p>
          <a:p>
            <a:r>
              <a:rPr lang="zh-CN" altLang="en-US" dirty="0"/>
              <a:t>（</a:t>
            </a:r>
            <a:r>
              <a:rPr lang="en-US" altLang="zh-CN" dirty="0"/>
              <a:t>2</a:t>
            </a:r>
            <a:r>
              <a:rPr lang="zh-CN" altLang="en-US" dirty="0"/>
              <a:t>）用户之间互动性强：电影订票系统的所有用户可以交流自己的心得。</a:t>
            </a:r>
          </a:p>
          <a:p>
            <a:r>
              <a:rPr lang="zh-CN" altLang="en-US" dirty="0"/>
              <a:t>（</a:t>
            </a:r>
            <a:r>
              <a:rPr lang="en-US" altLang="zh-CN" dirty="0"/>
              <a:t>3</a:t>
            </a:r>
            <a:r>
              <a:rPr lang="zh-CN" altLang="en-US" dirty="0"/>
              <a:t>）高检索率：传统管理信息检索也需要系统的支持，不过纸质载体的体积大，占地面积广，复原困难等问题，就算检索到了位置，也会出现找不到资源的情况，电影订票系统可以不受物理空间的限制，能储存的资料也没有空间的限制，大大的提高了资源搜索效率。</a:t>
            </a:r>
          </a:p>
          <a:p>
            <a:r>
              <a:rPr lang="zh-CN" altLang="en-US" dirty="0"/>
              <a:t>（</a:t>
            </a:r>
            <a:r>
              <a:rPr lang="en-US" altLang="zh-CN" dirty="0"/>
              <a:t>4</a:t>
            </a:r>
            <a:r>
              <a:rPr lang="zh-CN" altLang="en-US" dirty="0"/>
              <a:t>）节省资源：传统电影订票需要消耗大量人力对信息进行编辑管理，费人，费时，费力。而电影订票系统这些缺陷都没有，还节省了大量资源。极大地提高工作效率，可以精确查询和编辑各类信息，能更快、更好地满足了他们的需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200" kern="0" dirty="0">
                <a:solidFill>
                  <a:schemeClr val="bg1"/>
                </a:solidFill>
                <a:latin typeface="黑体" panose="02010609060101010101" charset="-122"/>
                <a:ea typeface="黑体" panose="02010609060101010101" charset="-122"/>
              </a:rPr>
              <a:t>系统</a:t>
            </a:r>
            <a:r>
              <a:rPr kumimoji="0" sz="3200" b="0" i="0" u="none" strike="noStrike" kern="0" cap="none" spc="0" normalizeH="0" baseline="0" noProof="0" dirty="0" err="1">
                <a:ln>
                  <a:noFill/>
                </a:ln>
                <a:solidFill>
                  <a:schemeClr val="bg1"/>
                </a:solidFill>
                <a:effectLst/>
                <a:uLnTx/>
                <a:uFillTx/>
                <a:latin typeface="黑体" panose="02010609060101010101" charset="-122"/>
                <a:ea typeface="黑体" panose="02010609060101010101" charset="-122"/>
              </a:rPr>
              <a:t>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4506"/>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27314" cy="461665"/>
          </a:xfrm>
          <a:prstGeom prst="rect">
            <a:avLst/>
          </a:prstGeom>
        </p:spPr>
        <p:txBody>
          <a:bodyPr wrap="none">
            <a:spAutoFit/>
          </a:bodyPr>
          <a:lstStyle/>
          <a:p>
            <a:r>
              <a:rPr lang="en-US" altLang="zh-CN" sz="2400" b="1" dirty="0">
                <a:solidFill>
                  <a:schemeClr val="bg1"/>
                </a:solidFill>
              </a:rPr>
              <a:t>Java</a:t>
            </a:r>
            <a:r>
              <a:rPr lang="zh-CN" altLang="en-US" sz="2400" b="1" dirty="0">
                <a:solidFill>
                  <a:schemeClr val="bg1"/>
                </a:solidFill>
              </a:rPr>
              <a:t>语言</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1824538" cy="461665"/>
          </a:xfrm>
          <a:prstGeom prst="rect">
            <a:avLst/>
          </a:prstGeom>
        </p:spPr>
        <p:txBody>
          <a:bodyPr wrap="none">
            <a:spAutoFit/>
          </a:bodyPr>
          <a:lstStyle/>
          <a:p>
            <a:r>
              <a:rPr lang="en-US" altLang="zh-CN" sz="2400" b="1" dirty="0">
                <a:solidFill>
                  <a:schemeClr val="bg1"/>
                </a:solidFill>
              </a:rPr>
              <a:t>MySQL</a:t>
            </a:r>
            <a:r>
              <a:rPr lang="zh-CN" altLang="en-US" sz="2400" b="1" dirty="0">
                <a:solidFill>
                  <a:schemeClr val="bg1"/>
                </a:solidFill>
              </a:rPr>
              <a:t>简介</a:t>
            </a:r>
          </a:p>
        </p:txBody>
      </p:sp>
      <p:sp>
        <p:nvSpPr>
          <p:cNvPr id="19" name="矩形 18"/>
          <p:cNvSpPr/>
          <p:nvPr/>
        </p:nvSpPr>
        <p:spPr>
          <a:xfrm>
            <a:off x="8478207" y="1600185"/>
            <a:ext cx="1306768" cy="461665"/>
          </a:xfrm>
          <a:prstGeom prst="rect">
            <a:avLst/>
          </a:prstGeom>
        </p:spPr>
        <p:txBody>
          <a:bodyPr wrap="none">
            <a:spAutoFit/>
          </a:bodyPr>
          <a:lstStyle/>
          <a:p>
            <a:pPr algn="l"/>
            <a:r>
              <a:rPr lang="en-US" altLang="zh-CN" sz="2400" b="1" dirty="0">
                <a:solidFill>
                  <a:schemeClr val="bg1"/>
                </a:solidFill>
              </a:rPr>
              <a:t>B/S</a:t>
            </a:r>
            <a:r>
              <a:rPr lang="zh-CN" altLang="en-US" sz="2400" b="1" dirty="0">
                <a:solidFill>
                  <a:schemeClr val="bg1"/>
                </a:solidFill>
              </a:rPr>
              <a:t>结构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altLang="zh-CN" sz="3200" kern="0" dirty="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a:solidFill>
                  <a:schemeClr val="bg1"/>
                </a:solidFill>
                <a:latin typeface="黑体" panose="02010609060101010101" charset="-122"/>
                <a:ea typeface="黑体" panose="02010609060101010101" charset="-122"/>
                <a:cs typeface="黑体" panose="02010609060101010101" charset="-122"/>
              </a:rPr>
              <a:t>语言</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22669"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122670"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5994400" y="676597"/>
            <a:ext cx="6197600" cy="6186309"/>
          </a:xfrm>
          <a:prstGeom prst="rect">
            <a:avLst/>
          </a:prstGeom>
          <a:noFill/>
          <a:ln w="9525">
            <a:noFill/>
          </a:ln>
        </p:spPr>
        <p:txBody>
          <a:bodyPr wrap="square">
            <a:spAutoFit/>
          </a:bodyPr>
          <a:lstStyle/>
          <a:p>
            <a:r>
              <a:rPr lang="en-US" altLang="zh-CN" dirty="0"/>
              <a:t>Java</a:t>
            </a:r>
            <a:r>
              <a:rPr lang="zh-CN" altLang="en-US" dirty="0"/>
              <a:t>是一种面向对象的静态式编程语言。</a:t>
            </a:r>
            <a:r>
              <a:rPr lang="en-US" altLang="zh-CN" dirty="0"/>
              <a:t>Java</a:t>
            </a:r>
            <a:r>
              <a:rPr lang="zh-CN" altLang="en-US" dirty="0"/>
              <a:t>编程语言具有多线程和对象定向的特点。其特点是根据方案的属性将方案分为几个不同的模块，这些模块是封闭的和多样化的，在申请过程中具有很强的独立性。</a:t>
            </a:r>
            <a:r>
              <a:rPr lang="en-US" altLang="zh-CN" dirty="0"/>
              <a:t>Java</a:t>
            </a:r>
            <a:r>
              <a:rPr lang="zh-CN" altLang="en-US" dirty="0"/>
              <a:t>语言在计算机软件开发过程中的运用可以达到交互操作的目的，通过各种形式的交换，可以有效地处理所需的数据，从而确保计算机软件开发的可控性和可见性。开发</a:t>
            </a:r>
            <a:r>
              <a:rPr lang="en-US" altLang="zh-CN" dirty="0"/>
              <a:t>Java</a:t>
            </a:r>
            <a:r>
              <a:rPr lang="zh-CN" altLang="en-US" dirty="0"/>
              <a:t>语言时，保留了网络接口，</a:t>
            </a:r>
            <a:r>
              <a:rPr lang="en-US" altLang="zh-CN" dirty="0"/>
              <a:t>Java</a:t>
            </a:r>
            <a:r>
              <a:rPr lang="zh-CN" altLang="en-US" dirty="0"/>
              <a:t>保留的缺省网络接口可以与</a:t>
            </a:r>
            <a:r>
              <a:rPr lang="en-US" altLang="zh-CN" dirty="0"/>
              <a:t>web</a:t>
            </a:r>
            <a:r>
              <a:rPr lang="zh-CN" altLang="en-US" dirty="0"/>
              <a:t>应用程序编程所依赖的类别库相匹配。为了使</a:t>
            </a:r>
            <a:r>
              <a:rPr lang="en-US" altLang="zh-CN" dirty="0"/>
              <a:t>Java</a:t>
            </a:r>
            <a:r>
              <a:rPr lang="zh-CN" altLang="en-US" dirty="0"/>
              <a:t>开发的应用程序更加稳定和强健，</a:t>
            </a:r>
            <a:r>
              <a:rPr lang="en-US" altLang="zh-CN" dirty="0"/>
              <a:t>Java</a:t>
            </a:r>
            <a:r>
              <a:rPr lang="zh-CN" altLang="en-US" dirty="0"/>
              <a:t>会自动收集程序中的垃圾，并处理程序中存在的异常。</a:t>
            </a:r>
            <a:r>
              <a:rPr lang="en-US" altLang="zh-CN" dirty="0"/>
              <a:t>Java</a:t>
            </a:r>
            <a:r>
              <a:rPr lang="zh-CN" altLang="en-US" dirty="0"/>
              <a:t>语言是日常开发过程中广泛使用的通用基本语言。其中</a:t>
            </a:r>
            <a:r>
              <a:rPr lang="en-US" altLang="zh-CN" dirty="0"/>
              <a:t>Java</a:t>
            </a:r>
            <a:r>
              <a:rPr lang="zh-CN" altLang="en-US" dirty="0"/>
              <a:t>语言课程库、句子、语法规则和关键字经常用于计算机软件的开发和编程。</a:t>
            </a:r>
          </a:p>
          <a:p>
            <a:r>
              <a:rPr lang="zh-CN" altLang="en-US" dirty="0"/>
              <a:t>面向对象编程是</a:t>
            </a:r>
            <a:r>
              <a:rPr lang="en-US" altLang="zh-CN" dirty="0"/>
              <a:t>Java</a:t>
            </a:r>
            <a:r>
              <a:rPr lang="zh-CN" altLang="en-US" dirty="0"/>
              <a:t>语言最显着的特点。它具有原始接口和补充接口以及继承，不仅可以实现相同类型的单个继承，而且还支持接口之间的多个继承，从而实现类、接口和接口之间以及类和接口之间的有效通信。</a:t>
            </a:r>
            <a:r>
              <a:rPr lang="en-US" altLang="zh-CN" dirty="0"/>
              <a:t>Java</a:t>
            </a:r>
            <a:r>
              <a:rPr lang="zh-CN" altLang="en-US" dirty="0"/>
              <a:t>的面向对象特性主要包括三个方面</a:t>
            </a:r>
            <a:r>
              <a:rPr lang="en-US" altLang="zh-CN" dirty="0"/>
              <a:t>:</a:t>
            </a:r>
            <a:r>
              <a:rPr lang="zh-CN" altLang="en-US" dirty="0"/>
              <a:t>继承、多态性和封装。封装是</a:t>
            </a:r>
            <a:r>
              <a:rPr lang="en-US" altLang="zh-CN" dirty="0"/>
              <a:t>Java</a:t>
            </a:r>
            <a:r>
              <a:rPr lang="zh-CN" altLang="en-US" dirty="0"/>
              <a:t>的核心，可以封装所有数据操作。多态性是指由面向对象行为派生的相关行为。继承作为特殊编程模式有两种类型</a:t>
            </a:r>
            <a:r>
              <a:rPr lang="en-US" altLang="zh-CN" dirty="0"/>
              <a:t>:</a:t>
            </a:r>
            <a:r>
              <a:rPr lang="zh-CN" altLang="en-US" dirty="0"/>
              <a:t>父类和子类，这两种类型的属性具有相同的功能和特性。对于父类的属性特性，子类可以实现继承和优化。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70208" cy="1107996"/>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a:t>
            </a: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1729459" y="3652113"/>
            <a:ext cx="2031325" cy="461665"/>
          </a:xfrm>
          <a:prstGeom prst="rect">
            <a:avLst/>
          </a:prstGeom>
        </p:spPr>
        <p:txBody>
          <a:bodyPr wrap="none">
            <a:spAutoFit/>
          </a:bodyPr>
          <a:lstStyle/>
          <a:p>
            <a:pPr algn="ctr"/>
            <a:r>
              <a:rPr lang="zh-CN" altLang="en-US" sz="2400" b="1" dirty="0">
                <a:solidFill>
                  <a:schemeClr val="bg1"/>
                </a:solidFill>
              </a:rPr>
              <a:t>系统需求分析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814704" y="17780"/>
            <a:ext cx="5095451" cy="707886"/>
          </a:xfrm>
          <a:prstGeom prst="rect">
            <a:avLst/>
          </a:prstGeom>
          <a:noFill/>
        </p:spPr>
        <p:txBody>
          <a:bodyPr wrap="square" rtlCol="0">
            <a:spAutoFit/>
          </a:bodyPr>
          <a:lstStyle/>
          <a:p>
            <a:pPr lvl="0">
              <a:defRPr/>
            </a:pPr>
            <a:r>
              <a:rPr lang="zh-CN" altLang="en-US" sz="4000" kern="0" dirty="0">
                <a:solidFill>
                  <a:schemeClr val="bg1"/>
                </a:solidFill>
                <a:latin typeface="+mj-ea"/>
                <a:ea typeface="+mj-ea"/>
              </a:rPr>
              <a:t>系统总体功能图</a:t>
            </a:r>
            <a:endParaRPr kumimoji="0" sz="40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8">
            <a:extLst>
              <a:ext uri="{FF2B5EF4-FFF2-40B4-BE49-F238E27FC236}">
                <a16:creationId xmlns:a16="http://schemas.microsoft.com/office/drawing/2014/main" id="{AB5D14C7-D1E7-4802-9E45-0E1E5A84451F}"/>
              </a:ext>
            </a:extLst>
          </p:cNvPr>
          <p:cNvSpPr>
            <a:spLocks noChangeArrowheads="1"/>
          </p:cNvSpPr>
          <p:nvPr/>
        </p:nvSpPr>
        <p:spPr bwMode="auto">
          <a:xfrm>
            <a:off x="2234879" y="725666"/>
            <a:ext cx="174687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0736ED28-C3B5-471C-B6A5-5E47B3E297A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
            <a:extLst>
              <a:ext uri="{FF2B5EF4-FFF2-40B4-BE49-F238E27FC236}">
                <a16:creationId xmlns:a16="http://schemas.microsoft.com/office/drawing/2014/main" id="{BE05E1B8-56A8-457D-9450-ED5B42D870AA}"/>
              </a:ext>
            </a:extLst>
          </p:cNvPr>
          <p:cNvSpPr>
            <a:spLocks noChangeArrowheads="1"/>
          </p:cNvSpPr>
          <p:nvPr/>
        </p:nvSpPr>
        <p:spPr bwMode="auto">
          <a:xfrm>
            <a:off x="2386854" y="601133"/>
            <a:ext cx="1875521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6C056A14-E1B1-4E57-B50B-F7759392114E}"/>
              </a:ext>
            </a:extLst>
          </p:cNvPr>
          <p:cNvSpPr>
            <a:spLocks noChangeArrowheads="1"/>
          </p:cNvSpPr>
          <p:nvPr/>
        </p:nvSpPr>
        <p:spPr bwMode="auto">
          <a:xfrm>
            <a:off x="3225689" y="13090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513F51AB-319C-4705-849C-0DEC73279AFF}"/>
              </a:ext>
            </a:extLst>
          </p:cNvPr>
          <p:cNvSpPr>
            <a:spLocks noChangeArrowheads="1"/>
          </p:cNvSpPr>
          <p:nvPr/>
        </p:nvSpPr>
        <p:spPr bwMode="auto">
          <a:xfrm>
            <a:off x="2097926" y="704019"/>
            <a:ext cx="225184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Rectangle 2">
            <a:extLst>
              <a:ext uri="{FF2B5EF4-FFF2-40B4-BE49-F238E27FC236}">
                <a16:creationId xmlns:a16="http://schemas.microsoft.com/office/drawing/2014/main" id="{DF606F25-1908-4229-AB9D-B8F0DF14A15D}"/>
              </a:ext>
            </a:extLst>
          </p:cNvPr>
          <p:cNvSpPr>
            <a:spLocks noChangeArrowheads="1"/>
          </p:cNvSpPr>
          <p:nvPr/>
        </p:nvSpPr>
        <p:spPr bwMode="auto">
          <a:xfrm>
            <a:off x="3225689" y="1043709"/>
            <a:ext cx="223848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2">
            <a:extLst>
              <a:ext uri="{FF2B5EF4-FFF2-40B4-BE49-F238E27FC236}">
                <a16:creationId xmlns:a16="http://schemas.microsoft.com/office/drawing/2014/main" id="{790A25DF-1742-4FE1-B4D4-333FFF40C59B}"/>
              </a:ext>
            </a:extLst>
          </p:cNvPr>
          <p:cNvSpPr>
            <a:spLocks noChangeArrowheads="1"/>
          </p:cNvSpPr>
          <p:nvPr/>
        </p:nvSpPr>
        <p:spPr bwMode="auto">
          <a:xfrm>
            <a:off x="864642" y="743445"/>
            <a:ext cx="2378195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2145DCC0-2BD1-4A70-A258-FD28E0DC9C3A}"/>
              </a:ext>
            </a:extLst>
          </p:cNvPr>
          <p:cNvGraphicFramePr>
            <a:graphicFrameLocks noChangeAspect="1"/>
          </p:cNvGraphicFramePr>
          <p:nvPr>
            <p:extLst>
              <p:ext uri="{D42A27DB-BD31-4B8C-83A1-F6EECF244321}">
                <p14:modId xmlns:p14="http://schemas.microsoft.com/office/powerpoint/2010/main" val="3739205885"/>
              </p:ext>
            </p:extLst>
          </p:nvPr>
        </p:nvGraphicFramePr>
        <p:xfrm>
          <a:off x="2078982" y="682373"/>
          <a:ext cx="7859194" cy="6096775"/>
        </p:xfrm>
        <a:graphic>
          <a:graphicData uri="http://schemas.openxmlformats.org/presentationml/2006/ole">
            <mc:AlternateContent xmlns:mc="http://schemas.openxmlformats.org/markup-compatibility/2006">
              <mc:Choice xmlns:v="urn:schemas-microsoft-com:vml" Requires="v">
                <p:oleObj name="Visio" r:id="rId3" imgW="4029171" imgH="4105309" progId="Visio.Drawing.15">
                  <p:embed/>
                </p:oleObj>
              </mc:Choice>
              <mc:Fallback>
                <p:oleObj name="Visio" r:id="rId3" imgW="4029171" imgH="410530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982" y="682373"/>
                        <a:ext cx="7859194" cy="6096775"/>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1896</Words>
  <Application>Microsoft Office PowerPoint</Application>
  <PresentationFormat>宽屏</PresentationFormat>
  <Paragraphs>71</Paragraphs>
  <Slides>20</Slides>
  <Notes>11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8" baseType="lpstr">
      <vt:lpstr>等线</vt:lpstr>
      <vt:lpstr>黑体</vt:lpstr>
      <vt:lpstr>微软雅黑</vt:lpstr>
      <vt:lpstr>Arial</vt:lpstr>
      <vt:lpstr>Segoe UI</vt:lpstr>
      <vt:lpstr>Segoe UI Light</vt:lpstr>
      <vt:lpstr>office 1</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PC</cp:lastModifiedBy>
  <cp:revision>32</cp:revision>
  <dcterms:created xsi:type="dcterms:W3CDTF">2019-12-31T02:46:00Z</dcterms:created>
  <dcterms:modified xsi:type="dcterms:W3CDTF">2023-04-19T13:52:12Z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